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6" r:id="rId3"/>
    <p:sldId id="257" r:id="rId4"/>
    <p:sldId id="261" r:id="rId5"/>
    <p:sldId id="262" r:id="rId6"/>
    <p:sldId id="258" r:id="rId7"/>
    <p:sldId id="260" r:id="rId8"/>
    <p:sldId id="263" r:id="rId9"/>
    <p:sldId id="264" r:id="rId10"/>
    <p:sldId id="270" r:id="rId11"/>
    <p:sldId id="266" r:id="rId12"/>
    <p:sldId id="269" r:id="rId13"/>
    <p:sldId id="271" r:id="rId14"/>
    <p:sldId id="273" r:id="rId15"/>
    <p:sldId id="272" r:id="rId16"/>
    <p:sldId id="274" r:id="rId17"/>
    <p:sldId id="265"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3" autoAdjust="0"/>
    <p:restoredTop sz="94660"/>
  </p:normalViewPr>
  <p:slideViewPr>
    <p:cSldViewPr snapToGrid="0">
      <p:cViewPr varScale="1">
        <p:scale>
          <a:sx n="83" d="100"/>
          <a:sy n="83" d="100"/>
        </p:scale>
        <p:origin x="64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2/20/2025</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2/20/2025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D5617-F9AA-4FED-9BFF-DB14A5C4A7FA}"/>
              </a:ext>
            </a:extLst>
          </p:cNvPr>
          <p:cNvSpPr>
            <a:spLocks noGrp="1"/>
          </p:cNvSpPr>
          <p:nvPr>
            <p:ph type="ctrTitle"/>
          </p:nvPr>
        </p:nvSpPr>
        <p:spPr/>
        <p:txBody>
          <a:bodyPr/>
          <a:lstStyle/>
          <a:p>
            <a:r>
              <a:rPr lang="en-GB" dirty="0"/>
              <a:t>Getting the balance right</a:t>
            </a:r>
            <a:endParaRPr lang="en-IE" dirty="0"/>
          </a:p>
        </p:txBody>
      </p:sp>
      <p:sp>
        <p:nvSpPr>
          <p:cNvPr id="3" name="Subtitle 2">
            <a:extLst>
              <a:ext uri="{FF2B5EF4-FFF2-40B4-BE49-F238E27FC236}">
                <a16:creationId xmlns:a16="http://schemas.microsoft.com/office/drawing/2014/main" id="{2378DEFB-40D8-4DED-94CF-95AAF1394054}"/>
              </a:ext>
            </a:extLst>
          </p:cNvPr>
          <p:cNvSpPr>
            <a:spLocks noGrp="1"/>
          </p:cNvSpPr>
          <p:nvPr>
            <p:ph type="subTitle" idx="1"/>
          </p:nvPr>
        </p:nvSpPr>
        <p:spPr/>
        <p:txBody>
          <a:bodyPr/>
          <a:lstStyle/>
          <a:p>
            <a:r>
              <a:rPr lang="en-GB" dirty="0"/>
              <a:t>Competition v development</a:t>
            </a:r>
            <a:endParaRPr lang="en-IE" dirty="0"/>
          </a:p>
        </p:txBody>
      </p:sp>
    </p:spTree>
    <p:extLst>
      <p:ext uri="{BB962C8B-B14F-4D97-AF65-F5344CB8AC3E}">
        <p14:creationId xmlns:p14="http://schemas.microsoft.com/office/powerpoint/2010/main" val="4003862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B40EF7-3B55-44F9-8601-E0A812AB474C}"/>
              </a:ext>
            </a:extLst>
          </p:cNvPr>
          <p:cNvSpPr>
            <a:spLocks noGrp="1"/>
          </p:cNvSpPr>
          <p:nvPr>
            <p:ph type="title"/>
          </p:nvPr>
        </p:nvSpPr>
        <p:spPr/>
        <p:txBody>
          <a:bodyPr/>
          <a:lstStyle/>
          <a:p>
            <a:r>
              <a:rPr lang="en-GB" dirty="0"/>
              <a:t>The only team that needs to win trophies is the 1</a:t>
            </a:r>
            <a:r>
              <a:rPr lang="en-GB" baseline="30000" dirty="0"/>
              <a:t>st</a:t>
            </a:r>
            <a:r>
              <a:rPr lang="en-GB" dirty="0"/>
              <a:t> team. The youth teams don’t need to win, they just need to make their players better</a:t>
            </a:r>
            <a:endParaRPr lang="en-IE" dirty="0"/>
          </a:p>
        </p:txBody>
      </p:sp>
      <p:sp>
        <p:nvSpPr>
          <p:cNvPr id="8" name="Text Placeholder 7">
            <a:extLst>
              <a:ext uri="{FF2B5EF4-FFF2-40B4-BE49-F238E27FC236}">
                <a16:creationId xmlns:a16="http://schemas.microsoft.com/office/drawing/2014/main" id="{3999A4B7-942C-484B-938C-6209ED34D264}"/>
              </a:ext>
            </a:extLst>
          </p:cNvPr>
          <p:cNvSpPr>
            <a:spLocks noGrp="1"/>
          </p:cNvSpPr>
          <p:nvPr>
            <p:ph type="body" sz="half" idx="2"/>
          </p:nvPr>
        </p:nvSpPr>
        <p:spPr/>
        <p:txBody>
          <a:bodyPr/>
          <a:lstStyle/>
          <a:p>
            <a:r>
              <a:rPr lang="en-GB" dirty="0"/>
              <a:t>The Ajax Academy Philosophy From ‘stillness and speed, My Story, Dennis </a:t>
            </a:r>
            <a:r>
              <a:rPr lang="en-GB" dirty="0" err="1"/>
              <a:t>Bergkamp</a:t>
            </a:r>
            <a:endParaRPr lang="en-IE" dirty="0"/>
          </a:p>
        </p:txBody>
      </p:sp>
    </p:spTree>
    <p:extLst>
      <p:ext uri="{BB962C8B-B14F-4D97-AF65-F5344CB8AC3E}">
        <p14:creationId xmlns:p14="http://schemas.microsoft.com/office/powerpoint/2010/main" val="2972030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DAC2-F0FB-4412-8540-72A10AAEBE92}"/>
              </a:ext>
            </a:extLst>
          </p:cNvPr>
          <p:cNvSpPr>
            <a:spLocks noGrp="1"/>
          </p:cNvSpPr>
          <p:nvPr>
            <p:ph type="title"/>
          </p:nvPr>
        </p:nvSpPr>
        <p:spPr/>
        <p:txBody>
          <a:bodyPr>
            <a:normAutofit fontScale="90000"/>
          </a:bodyPr>
          <a:lstStyle/>
          <a:p>
            <a:r>
              <a:rPr lang="en-GB" dirty="0"/>
              <a:t>How do some clubs get this right ? </a:t>
            </a:r>
            <a:endParaRPr lang="en-IE" dirty="0"/>
          </a:p>
        </p:txBody>
      </p:sp>
      <p:pic>
        <p:nvPicPr>
          <p:cNvPr id="8" name="Content Placeholder 7">
            <a:extLst>
              <a:ext uri="{FF2B5EF4-FFF2-40B4-BE49-F238E27FC236}">
                <a16:creationId xmlns:a16="http://schemas.microsoft.com/office/drawing/2014/main" id="{5143291F-3DD9-415A-B34C-1E509E8F1F6B}"/>
              </a:ext>
            </a:extLst>
          </p:cNvPr>
          <p:cNvPicPr>
            <a:picLocks noGrp="1" noChangeAspect="1"/>
          </p:cNvPicPr>
          <p:nvPr>
            <p:ph sz="quarter" idx="13"/>
          </p:nvPr>
        </p:nvPicPr>
        <p:blipFill>
          <a:blip r:embed="rId2"/>
          <a:stretch>
            <a:fillRect/>
          </a:stretch>
        </p:blipFill>
        <p:spPr>
          <a:xfrm>
            <a:off x="747337" y="2063750"/>
            <a:ext cx="4964863" cy="3311525"/>
          </a:xfrm>
          <a:prstGeom prst="rect">
            <a:avLst/>
          </a:prstGeom>
        </p:spPr>
      </p:pic>
      <p:pic>
        <p:nvPicPr>
          <p:cNvPr id="4" name="Content Placeholder 3">
            <a:extLst>
              <a:ext uri="{FF2B5EF4-FFF2-40B4-BE49-F238E27FC236}">
                <a16:creationId xmlns:a16="http://schemas.microsoft.com/office/drawing/2014/main" id="{83F4A9F0-135B-4B43-A330-92BD04F3CB69}"/>
              </a:ext>
            </a:extLst>
          </p:cNvPr>
          <p:cNvPicPr>
            <a:picLocks noGrp="1" noChangeAspect="1"/>
          </p:cNvPicPr>
          <p:nvPr>
            <p:ph sz="quarter" idx="14"/>
          </p:nvPr>
        </p:nvPicPr>
        <p:blipFill>
          <a:blip r:embed="rId3"/>
          <a:stretch>
            <a:fillRect/>
          </a:stretch>
        </p:blipFill>
        <p:spPr>
          <a:xfrm>
            <a:off x="6296026" y="2063751"/>
            <a:ext cx="4676774" cy="3311524"/>
          </a:xfrm>
          <a:prstGeom prst="rect">
            <a:avLst/>
          </a:prstGeom>
        </p:spPr>
      </p:pic>
    </p:spTree>
    <p:extLst>
      <p:ext uri="{BB962C8B-B14F-4D97-AF65-F5344CB8AC3E}">
        <p14:creationId xmlns:p14="http://schemas.microsoft.com/office/powerpoint/2010/main" val="142942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3A2D-CE92-498B-89CE-14E15DD224A1}"/>
              </a:ext>
            </a:extLst>
          </p:cNvPr>
          <p:cNvSpPr>
            <a:spLocks noGrp="1"/>
          </p:cNvSpPr>
          <p:nvPr>
            <p:ph type="title"/>
          </p:nvPr>
        </p:nvSpPr>
        <p:spPr/>
        <p:txBody>
          <a:bodyPr/>
          <a:lstStyle/>
          <a:p>
            <a:r>
              <a:rPr lang="en-GB" dirty="0"/>
              <a:t>1. They Know …………</a:t>
            </a:r>
            <a:endParaRPr lang="en-IE" dirty="0"/>
          </a:p>
        </p:txBody>
      </p:sp>
      <p:pic>
        <p:nvPicPr>
          <p:cNvPr id="11" name="Content Placeholder 10">
            <a:extLst>
              <a:ext uri="{FF2B5EF4-FFF2-40B4-BE49-F238E27FC236}">
                <a16:creationId xmlns:a16="http://schemas.microsoft.com/office/drawing/2014/main" id="{5CC49654-B613-4100-B2B8-0B495CC329B2}"/>
              </a:ext>
            </a:extLst>
          </p:cNvPr>
          <p:cNvPicPr>
            <a:picLocks noGrp="1" noChangeAspect="1"/>
          </p:cNvPicPr>
          <p:nvPr>
            <p:ph sz="quarter" idx="13"/>
          </p:nvPr>
        </p:nvPicPr>
        <p:blipFill>
          <a:blip r:embed="rId2"/>
          <a:stretch>
            <a:fillRect/>
          </a:stretch>
        </p:blipFill>
        <p:spPr>
          <a:xfrm>
            <a:off x="685800" y="2288530"/>
            <a:ext cx="5087938" cy="2861965"/>
          </a:xfrm>
          <a:prstGeom prst="rect">
            <a:avLst/>
          </a:prstGeom>
        </p:spPr>
      </p:pic>
      <p:sp>
        <p:nvSpPr>
          <p:cNvPr id="12" name="Content Placeholder 11">
            <a:extLst>
              <a:ext uri="{FF2B5EF4-FFF2-40B4-BE49-F238E27FC236}">
                <a16:creationId xmlns:a16="http://schemas.microsoft.com/office/drawing/2014/main" id="{22359EA2-0525-41A9-ABDD-6577C57DFBE7}"/>
              </a:ext>
            </a:extLst>
          </p:cNvPr>
          <p:cNvSpPr>
            <a:spLocks noGrp="1"/>
          </p:cNvSpPr>
          <p:nvPr>
            <p:ph sz="quarter" idx="14"/>
          </p:nvPr>
        </p:nvSpPr>
        <p:spPr/>
        <p:txBody>
          <a:bodyPr/>
          <a:lstStyle/>
          <a:p>
            <a:r>
              <a:rPr lang="en-GB" dirty="0"/>
              <a:t>Who they are</a:t>
            </a:r>
          </a:p>
          <a:p>
            <a:r>
              <a:rPr lang="en-GB" dirty="0"/>
              <a:t>How they coach</a:t>
            </a:r>
          </a:p>
          <a:p>
            <a:r>
              <a:rPr lang="en-GB" dirty="0"/>
              <a:t>How they play</a:t>
            </a:r>
          </a:p>
          <a:p>
            <a:r>
              <a:rPr lang="en-GB" dirty="0"/>
              <a:t>How they support</a:t>
            </a:r>
          </a:p>
          <a:p>
            <a:r>
              <a:rPr lang="en-GB" dirty="0"/>
              <a:t>How to develop players for the future</a:t>
            </a:r>
            <a:endParaRPr lang="en-IE" dirty="0"/>
          </a:p>
        </p:txBody>
      </p:sp>
    </p:spTree>
    <p:extLst>
      <p:ext uri="{BB962C8B-B14F-4D97-AF65-F5344CB8AC3E}">
        <p14:creationId xmlns:p14="http://schemas.microsoft.com/office/powerpoint/2010/main" val="2797666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B958-8D50-4E67-9CA2-F4D13D8AD12D}"/>
              </a:ext>
            </a:extLst>
          </p:cNvPr>
          <p:cNvSpPr>
            <a:spLocks noGrp="1"/>
          </p:cNvSpPr>
          <p:nvPr>
            <p:ph type="title"/>
          </p:nvPr>
        </p:nvSpPr>
        <p:spPr/>
        <p:txBody>
          <a:bodyPr/>
          <a:lstStyle/>
          <a:p>
            <a:r>
              <a:rPr lang="en-GB" dirty="0"/>
              <a:t>2. They connect with ……..</a:t>
            </a:r>
            <a:endParaRPr lang="en-IE" dirty="0"/>
          </a:p>
        </p:txBody>
      </p:sp>
      <p:sp>
        <p:nvSpPr>
          <p:cNvPr id="3" name="Content Placeholder 2">
            <a:extLst>
              <a:ext uri="{FF2B5EF4-FFF2-40B4-BE49-F238E27FC236}">
                <a16:creationId xmlns:a16="http://schemas.microsoft.com/office/drawing/2014/main" id="{030F9CE7-269C-4DEE-B557-FAA0CECA0C11}"/>
              </a:ext>
            </a:extLst>
          </p:cNvPr>
          <p:cNvSpPr>
            <a:spLocks noGrp="1"/>
          </p:cNvSpPr>
          <p:nvPr>
            <p:ph sz="quarter" idx="13"/>
          </p:nvPr>
        </p:nvSpPr>
        <p:spPr/>
        <p:txBody>
          <a:bodyPr/>
          <a:lstStyle/>
          <a:p>
            <a:r>
              <a:rPr lang="en-GB" dirty="0"/>
              <a:t>Their players</a:t>
            </a:r>
          </a:p>
          <a:p>
            <a:r>
              <a:rPr lang="en-GB" dirty="0"/>
              <a:t>The Players’ parents</a:t>
            </a:r>
          </a:p>
          <a:p>
            <a:r>
              <a:rPr lang="en-GB" dirty="0"/>
              <a:t>Their communities</a:t>
            </a:r>
          </a:p>
        </p:txBody>
      </p:sp>
      <p:pic>
        <p:nvPicPr>
          <p:cNvPr id="5" name="Content Placeholder 4">
            <a:extLst>
              <a:ext uri="{FF2B5EF4-FFF2-40B4-BE49-F238E27FC236}">
                <a16:creationId xmlns:a16="http://schemas.microsoft.com/office/drawing/2014/main" id="{903127B8-6D43-4C7C-8C1A-A3CBA9516CEA}"/>
              </a:ext>
            </a:extLst>
          </p:cNvPr>
          <p:cNvPicPr>
            <a:picLocks noGrp="1" noChangeAspect="1"/>
          </p:cNvPicPr>
          <p:nvPr>
            <p:ph sz="quarter" idx="14"/>
          </p:nvPr>
        </p:nvPicPr>
        <p:blipFill>
          <a:blip r:embed="rId2"/>
          <a:stretch>
            <a:fillRect/>
          </a:stretch>
        </p:blipFill>
        <p:spPr>
          <a:xfrm>
            <a:off x="5418009" y="1963267"/>
            <a:ext cx="5584936" cy="2553660"/>
          </a:xfrm>
          <a:prstGeom prst="rect">
            <a:avLst/>
          </a:prstGeom>
        </p:spPr>
      </p:pic>
      <p:sp>
        <p:nvSpPr>
          <p:cNvPr id="6" name="Rectangle 5">
            <a:extLst>
              <a:ext uri="{FF2B5EF4-FFF2-40B4-BE49-F238E27FC236}">
                <a16:creationId xmlns:a16="http://schemas.microsoft.com/office/drawing/2014/main" id="{F26AD95E-90B7-4D79-B1D6-D0388E383274}"/>
              </a:ext>
            </a:extLst>
          </p:cNvPr>
          <p:cNvSpPr/>
          <p:nvPr/>
        </p:nvSpPr>
        <p:spPr>
          <a:xfrm>
            <a:off x="5281736" y="4761090"/>
            <a:ext cx="5800947" cy="369332"/>
          </a:xfrm>
          <a:prstGeom prst="rect">
            <a:avLst/>
          </a:prstGeom>
        </p:spPr>
        <p:txBody>
          <a:bodyPr wrap="none">
            <a:spAutoFit/>
          </a:bodyPr>
          <a:lstStyle/>
          <a:p>
            <a:r>
              <a:rPr lang="en-GB" dirty="0"/>
              <a:t>Supportive Relationships are key to developing connection </a:t>
            </a:r>
          </a:p>
        </p:txBody>
      </p:sp>
    </p:spTree>
    <p:extLst>
      <p:ext uri="{BB962C8B-B14F-4D97-AF65-F5344CB8AC3E}">
        <p14:creationId xmlns:p14="http://schemas.microsoft.com/office/powerpoint/2010/main" val="964273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3EFC-3186-4F86-A46B-03FE1FE14A7D}"/>
              </a:ext>
            </a:extLst>
          </p:cNvPr>
          <p:cNvSpPr>
            <a:spLocks noGrp="1"/>
          </p:cNvSpPr>
          <p:nvPr>
            <p:ph type="title"/>
          </p:nvPr>
        </p:nvSpPr>
        <p:spPr/>
        <p:txBody>
          <a:bodyPr/>
          <a:lstStyle/>
          <a:p>
            <a:r>
              <a:rPr lang="en-GB" dirty="0"/>
              <a:t>3. They work hard at ……….. </a:t>
            </a:r>
            <a:endParaRPr lang="en-IE" dirty="0"/>
          </a:p>
        </p:txBody>
      </p:sp>
      <p:sp>
        <p:nvSpPr>
          <p:cNvPr id="10" name="Content Placeholder 9">
            <a:extLst>
              <a:ext uri="{FF2B5EF4-FFF2-40B4-BE49-F238E27FC236}">
                <a16:creationId xmlns:a16="http://schemas.microsoft.com/office/drawing/2014/main" id="{0AEFFC9F-BA70-4A03-96C8-68A7BBD6D822}"/>
              </a:ext>
            </a:extLst>
          </p:cNvPr>
          <p:cNvSpPr>
            <a:spLocks noGrp="1"/>
          </p:cNvSpPr>
          <p:nvPr>
            <p:ph sz="quarter" idx="13"/>
          </p:nvPr>
        </p:nvSpPr>
        <p:spPr/>
        <p:txBody>
          <a:bodyPr/>
          <a:lstStyle/>
          <a:p>
            <a:endParaRPr lang="en-IE"/>
          </a:p>
        </p:txBody>
      </p:sp>
      <p:sp>
        <p:nvSpPr>
          <p:cNvPr id="11" name="Content Placeholder 10">
            <a:extLst>
              <a:ext uri="{FF2B5EF4-FFF2-40B4-BE49-F238E27FC236}">
                <a16:creationId xmlns:a16="http://schemas.microsoft.com/office/drawing/2014/main" id="{C26CEA89-1145-4C51-96B5-96FC69BD2E8A}"/>
              </a:ext>
            </a:extLst>
          </p:cNvPr>
          <p:cNvSpPr>
            <a:spLocks noGrp="1"/>
          </p:cNvSpPr>
          <p:nvPr>
            <p:ph sz="quarter" idx="14"/>
          </p:nvPr>
        </p:nvSpPr>
        <p:spPr/>
        <p:txBody>
          <a:bodyPr/>
          <a:lstStyle/>
          <a:p>
            <a:r>
              <a:rPr lang="en-GB" dirty="0"/>
              <a:t>The organisational core</a:t>
            </a:r>
          </a:p>
          <a:p>
            <a:r>
              <a:rPr lang="en-GB" dirty="0"/>
              <a:t>Infrastructure</a:t>
            </a:r>
          </a:p>
          <a:p>
            <a:r>
              <a:rPr lang="en-GB" dirty="0"/>
              <a:t>Culture</a:t>
            </a:r>
          </a:p>
          <a:p>
            <a:r>
              <a:rPr lang="en-GB" dirty="0"/>
              <a:t>Processes</a:t>
            </a:r>
          </a:p>
          <a:p>
            <a:r>
              <a:rPr lang="en-GB" dirty="0"/>
              <a:t>Leaving winning take care of itself</a:t>
            </a:r>
            <a:endParaRPr lang="en-IE" dirty="0"/>
          </a:p>
        </p:txBody>
      </p:sp>
      <p:pic>
        <p:nvPicPr>
          <p:cNvPr id="5" name="Picture 4">
            <a:extLst>
              <a:ext uri="{FF2B5EF4-FFF2-40B4-BE49-F238E27FC236}">
                <a16:creationId xmlns:a16="http://schemas.microsoft.com/office/drawing/2014/main" id="{5253D86B-B036-4DA7-A518-69B201FE674A}"/>
              </a:ext>
            </a:extLst>
          </p:cNvPr>
          <p:cNvPicPr>
            <a:picLocks noChangeAspect="1"/>
          </p:cNvPicPr>
          <p:nvPr/>
        </p:nvPicPr>
        <p:blipFill>
          <a:blip r:embed="rId2"/>
          <a:stretch>
            <a:fillRect/>
          </a:stretch>
        </p:blipFill>
        <p:spPr>
          <a:xfrm>
            <a:off x="685801" y="1837765"/>
            <a:ext cx="4483276" cy="3658835"/>
          </a:xfrm>
          <a:prstGeom prst="rect">
            <a:avLst/>
          </a:prstGeom>
        </p:spPr>
      </p:pic>
    </p:spTree>
    <p:extLst>
      <p:ext uri="{BB962C8B-B14F-4D97-AF65-F5344CB8AC3E}">
        <p14:creationId xmlns:p14="http://schemas.microsoft.com/office/powerpoint/2010/main" val="423035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8643-6524-42DC-84BD-3CE13D429830}"/>
              </a:ext>
            </a:extLst>
          </p:cNvPr>
          <p:cNvSpPr>
            <a:spLocks noGrp="1"/>
          </p:cNvSpPr>
          <p:nvPr>
            <p:ph type="title"/>
          </p:nvPr>
        </p:nvSpPr>
        <p:spPr/>
        <p:txBody>
          <a:bodyPr/>
          <a:lstStyle/>
          <a:p>
            <a:r>
              <a:rPr lang="en-GB" dirty="0"/>
              <a:t>4. They understand that ………</a:t>
            </a:r>
            <a:endParaRPr lang="en-IE" dirty="0"/>
          </a:p>
        </p:txBody>
      </p:sp>
      <p:pic>
        <p:nvPicPr>
          <p:cNvPr id="6" name="Content Placeholder 5">
            <a:extLst>
              <a:ext uri="{FF2B5EF4-FFF2-40B4-BE49-F238E27FC236}">
                <a16:creationId xmlns:a16="http://schemas.microsoft.com/office/drawing/2014/main" id="{70E7A3B6-5904-46E3-A20C-3F59120A77B1}"/>
              </a:ext>
            </a:extLst>
          </p:cNvPr>
          <p:cNvPicPr>
            <a:picLocks noGrp="1" noChangeAspect="1"/>
          </p:cNvPicPr>
          <p:nvPr>
            <p:ph sz="quarter" idx="13"/>
          </p:nvPr>
        </p:nvPicPr>
        <p:blipFill>
          <a:blip r:embed="rId2"/>
          <a:stretch>
            <a:fillRect/>
          </a:stretch>
        </p:blipFill>
        <p:spPr>
          <a:xfrm>
            <a:off x="685800" y="2063397"/>
            <a:ext cx="5087938" cy="3311188"/>
          </a:xfrm>
          <a:prstGeom prst="rect">
            <a:avLst/>
          </a:prstGeom>
        </p:spPr>
      </p:pic>
      <p:sp>
        <p:nvSpPr>
          <p:cNvPr id="5" name="Content Placeholder 4">
            <a:extLst>
              <a:ext uri="{FF2B5EF4-FFF2-40B4-BE49-F238E27FC236}">
                <a16:creationId xmlns:a16="http://schemas.microsoft.com/office/drawing/2014/main" id="{C1C488F2-6918-4C2A-BCE3-D9DAF9B62B8C}"/>
              </a:ext>
            </a:extLst>
          </p:cNvPr>
          <p:cNvSpPr>
            <a:spLocks noGrp="1"/>
          </p:cNvSpPr>
          <p:nvPr>
            <p:ph sz="quarter" idx="14"/>
          </p:nvPr>
        </p:nvSpPr>
        <p:spPr>
          <a:xfrm>
            <a:off x="5996145" y="2502039"/>
            <a:ext cx="5086538" cy="2270861"/>
          </a:xfrm>
        </p:spPr>
        <p:txBody>
          <a:bodyPr/>
          <a:lstStyle/>
          <a:p>
            <a:r>
              <a:rPr lang="en-GB" dirty="0"/>
              <a:t>Its not just about hurling and football</a:t>
            </a:r>
          </a:p>
          <a:p>
            <a:r>
              <a:rPr lang="en-GB" dirty="0"/>
              <a:t>That life skills such as leadership, respect, volunteering, giving back are vital ingredients in personal development</a:t>
            </a:r>
          </a:p>
          <a:p>
            <a:r>
              <a:rPr lang="en-GB" dirty="0"/>
              <a:t>Fun is central to sustained involvement</a:t>
            </a:r>
            <a:endParaRPr lang="en-IE" dirty="0"/>
          </a:p>
        </p:txBody>
      </p:sp>
    </p:spTree>
    <p:extLst>
      <p:ext uri="{BB962C8B-B14F-4D97-AF65-F5344CB8AC3E}">
        <p14:creationId xmlns:p14="http://schemas.microsoft.com/office/powerpoint/2010/main" val="233286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9733-56B7-4D41-973A-26232BF85509}"/>
              </a:ext>
            </a:extLst>
          </p:cNvPr>
          <p:cNvSpPr>
            <a:spLocks noGrp="1"/>
          </p:cNvSpPr>
          <p:nvPr>
            <p:ph type="title"/>
          </p:nvPr>
        </p:nvSpPr>
        <p:spPr/>
        <p:txBody>
          <a:bodyPr/>
          <a:lstStyle/>
          <a:p>
            <a:r>
              <a:rPr lang="en-GB" dirty="0"/>
              <a:t>5. They keep the end in mind </a:t>
            </a:r>
            <a:endParaRPr lang="en-IE" dirty="0"/>
          </a:p>
        </p:txBody>
      </p:sp>
      <p:pic>
        <p:nvPicPr>
          <p:cNvPr id="5" name="Picture 4">
            <a:extLst>
              <a:ext uri="{FF2B5EF4-FFF2-40B4-BE49-F238E27FC236}">
                <a16:creationId xmlns:a16="http://schemas.microsoft.com/office/drawing/2014/main" id="{05C801DA-3E97-40E5-ACD9-B60A945310D0}"/>
              </a:ext>
            </a:extLst>
          </p:cNvPr>
          <p:cNvPicPr>
            <a:picLocks noChangeAspect="1"/>
          </p:cNvPicPr>
          <p:nvPr/>
        </p:nvPicPr>
        <p:blipFill>
          <a:blip r:embed="rId2"/>
          <a:stretch>
            <a:fillRect/>
          </a:stretch>
        </p:blipFill>
        <p:spPr>
          <a:xfrm>
            <a:off x="1326381" y="1646045"/>
            <a:ext cx="8832503" cy="3780065"/>
          </a:xfrm>
          <a:prstGeom prst="rect">
            <a:avLst/>
          </a:prstGeom>
        </p:spPr>
      </p:pic>
    </p:spTree>
    <p:extLst>
      <p:ext uri="{BB962C8B-B14F-4D97-AF65-F5344CB8AC3E}">
        <p14:creationId xmlns:p14="http://schemas.microsoft.com/office/powerpoint/2010/main" val="27739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416B-254E-4E4A-A544-869323E508D6}"/>
              </a:ext>
            </a:extLst>
          </p:cNvPr>
          <p:cNvSpPr>
            <a:spLocks noGrp="1"/>
          </p:cNvSpPr>
          <p:nvPr>
            <p:ph type="title"/>
          </p:nvPr>
        </p:nvSpPr>
        <p:spPr/>
        <p:txBody>
          <a:bodyPr/>
          <a:lstStyle/>
          <a:p>
            <a:r>
              <a:rPr lang="en-GB" dirty="0"/>
              <a:t>Key point</a:t>
            </a:r>
            <a:endParaRPr lang="en-IE" dirty="0"/>
          </a:p>
        </p:txBody>
      </p:sp>
      <p:sp>
        <p:nvSpPr>
          <p:cNvPr id="3" name="Content Placeholder 2">
            <a:extLst>
              <a:ext uri="{FF2B5EF4-FFF2-40B4-BE49-F238E27FC236}">
                <a16:creationId xmlns:a16="http://schemas.microsoft.com/office/drawing/2014/main" id="{650F1B49-7760-4959-A55D-4FEF1B4DEA7F}"/>
              </a:ext>
            </a:extLst>
          </p:cNvPr>
          <p:cNvSpPr>
            <a:spLocks noGrp="1"/>
          </p:cNvSpPr>
          <p:nvPr>
            <p:ph sz="quarter" idx="13"/>
          </p:nvPr>
        </p:nvSpPr>
        <p:spPr>
          <a:xfrm>
            <a:off x="687976" y="1837765"/>
            <a:ext cx="10394707" cy="2459935"/>
          </a:xfrm>
        </p:spPr>
        <p:txBody>
          <a:bodyPr/>
          <a:lstStyle/>
          <a:p>
            <a:r>
              <a:rPr lang="en-GB" dirty="0"/>
              <a:t>In order to challenge trends and ensure the longevity of our clubs, we must examine the quality of the experiences we provide, as well as the environment in which these experiences occur</a:t>
            </a:r>
          </a:p>
          <a:p>
            <a:r>
              <a:rPr lang="en-GB" dirty="0"/>
              <a:t>We must also examine the changing expectations of our youth in terms of what is on offer at the club</a:t>
            </a:r>
            <a:endParaRPr lang="en-IE" dirty="0"/>
          </a:p>
        </p:txBody>
      </p:sp>
    </p:spTree>
    <p:extLst>
      <p:ext uri="{BB962C8B-B14F-4D97-AF65-F5344CB8AC3E}">
        <p14:creationId xmlns:p14="http://schemas.microsoft.com/office/powerpoint/2010/main" val="237728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219F2-32DD-4A4F-A81C-AB6F287B719F}"/>
              </a:ext>
            </a:extLst>
          </p:cNvPr>
          <p:cNvSpPr>
            <a:spLocks noGrp="1"/>
          </p:cNvSpPr>
          <p:nvPr>
            <p:ph type="title"/>
          </p:nvPr>
        </p:nvSpPr>
        <p:spPr>
          <a:xfrm>
            <a:off x="685801" y="2421653"/>
            <a:ext cx="10396902" cy="1459050"/>
          </a:xfrm>
        </p:spPr>
        <p:txBody>
          <a:bodyPr/>
          <a:lstStyle/>
          <a:p>
            <a:r>
              <a:rPr lang="en-GB" dirty="0"/>
              <a:t>Thank You</a:t>
            </a:r>
            <a:endParaRPr lang="en-IE" dirty="0"/>
          </a:p>
        </p:txBody>
      </p:sp>
    </p:spTree>
    <p:extLst>
      <p:ext uri="{BB962C8B-B14F-4D97-AF65-F5344CB8AC3E}">
        <p14:creationId xmlns:p14="http://schemas.microsoft.com/office/powerpoint/2010/main" val="201729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737BEA-7094-4EF4-83A3-08FF6FF3997F}"/>
              </a:ext>
            </a:extLst>
          </p:cNvPr>
          <p:cNvSpPr>
            <a:spLocks noGrp="1"/>
          </p:cNvSpPr>
          <p:nvPr>
            <p:ph type="title"/>
          </p:nvPr>
        </p:nvSpPr>
        <p:spPr/>
        <p:txBody>
          <a:bodyPr/>
          <a:lstStyle/>
          <a:p>
            <a:r>
              <a:rPr lang="en-GB" dirty="0"/>
              <a:t>The Challenge</a:t>
            </a:r>
            <a:endParaRPr lang="en-IE" dirty="0"/>
          </a:p>
        </p:txBody>
      </p:sp>
      <p:sp>
        <p:nvSpPr>
          <p:cNvPr id="5" name="Text Placeholder 4">
            <a:extLst>
              <a:ext uri="{FF2B5EF4-FFF2-40B4-BE49-F238E27FC236}">
                <a16:creationId xmlns:a16="http://schemas.microsoft.com/office/drawing/2014/main" id="{C1042937-8BD8-45B7-8CD1-5B2F7BCE80FF}"/>
              </a:ext>
            </a:extLst>
          </p:cNvPr>
          <p:cNvSpPr>
            <a:spLocks noGrp="1"/>
          </p:cNvSpPr>
          <p:nvPr>
            <p:ph type="body" idx="1"/>
          </p:nvPr>
        </p:nvSpPr>
        <p:spPr/>
        <p:txBody>
          <a:bodyPr/>
          <a:lstStyle/>
          <a:p>
            <a:r>
              <a:rPr lang="en-GB" dirty="0"/>
              <a:t>Changing the game</a:t>
            </a:r>
            <a:endParaRPr lang="en-IE" dirty="0"/>
          </a:p>
        </p:txBody>
      </p:sp>
      <p:sp>
        <p:nvSpPr>
          <p:cNvPr id="6" name="Text Placeholder 5">
            <a:extLst>
              <a:ext uri="{FF2B5EF4-FFF2-40B4-BE49-F238E27FC236}">
                <a16:creationId xmlns:a16="http://schemas.microsoft.com/office/drawing/2014/main" id="{FAF61B4E-84F3-4260-AB15-579A0A84841A}"/>
              </a:ext>
            </a:extLst>
          </p:cNvPr>
          <p:cNvSpPr>
            <a:spLocks noGrp="1"/>
          </p:cNvSpPr>
          <p:nvPr>
            <p:ph type="body" sz="quarter" idx="3"/>
          </p:nvPr>
        </p:nvSpPr>
        <p:spPr/>
        <p:txBody>
          <a:bodyPr/>
          <a:lstStyle/>
          <a:p>
            <a:r>
              <a:rPr lang="en-GB" dirty="0"/>
              <a:t>Salisbury Rovers Fc</a:t>
            </a:r>
            <a:endParaRPr lang="en-IE" dirty="0"/>
          </a:p>
        </p:txBody>
      </p:sp>
      <p:sp>
        <p:nvSpPr>
          <p:cNvPr id="7" name="Text Placeholder 6">
            <a:extLst>
              <a:ext uri="{FF2B5EF4-FFF2-40B4-BE49-F238E27FC236}">
                <a16:creationId xmlns:a16="http://schemas.microsoft.com/office/drawing/2014/main" id="{C6F8BDDC-6065-4775-8F07-3CA90E326847}"/>
              </a:ext>
            </a:extLst>
          </p:cNvPr>
          <p:cNvSpPr>
            <a:spLocks noGrp="1"/>
          </p:cNvSpPr>
          <p:nvPr>
            <p:ph type="body" sz="quarter" idx="13"/>
          </p:nvPr>
        </p:nvSpPr>
        <p:spPr/>
        <p:txBody>
          <a:bodyPr/>
          <a:lstStyle/>
          <a:p>
            <a:r>
              <a:rPr lang="en-GB" dirty="0"/>
              <a:t>Canadian Hockey</a:t>
            </a:r>
            <a:endParaRPr lang="en-IE" dirty="0"/>
          </a:p>
        </p:txBody>
      </p:sp>
      <p:pic>
        <p:nvPicPr>
          <p:cNvPr id="14" name="Picture 13">
            <a:extLst>
              <a:ext uri="{FF2B5EF4-FFF2-40B4-BE49-F238E27FC236}">
                <a16:creationId xmlns:a16="http://schemas.microsoft.com/office/drawing/2014/main" id="{9302AE15-516E-4AA5-B536-2E3F8C020670}"/>
              </a:ext>
            </a:extLst>
          </p:cNvPr>
          <p:cNvPicPr>
            <a:picLocks noChangeAspect="1"/>
          </p:cNvPicPr>
          <p:nvPr/>
        </p:nvPicPr>
        <p:blipFill>
          <a:blip r:embed="rId2"/>
          <a:stretch>
            <a:fillRect/>
          </a:stretch>
        </p:blipFill>
        <p:spPr>
          <a:xfrm>
            <a:off x="8585322" y="2865287"/>
            <a:ext cx="1914525" cy="2390775"/>
          </a:xfrm>
          <a:prstGeom prst="rect">
            <a:avLst/>
          </a:prstGeom>
        </p:spPr>
      </p:pic>
      <p:pic>
        <p:nvPicPr>
          <p:cNvPr id="15" name="Picture 14">
            <a:extLst>
              <a:ext uri="{FF2B5EF4-FFF2-40B4-BE49-F238E27FC236}">
                <a16:creationId xmlns:a16="http://schemas.microsoft.com/office/drawing/2014/main" id="{81E6B659-2CB9-445C-9132-6EC214708E2B}"/>
              </a:ext>
            </a:extLst>
          </p:cNvPr>
          <p:cNvPicPr>
            <a:picLocks noChangeAspect="1"/>
          </p:cNvPicPr>
          <p:nvPr/>
        </p:nvPicPr>
        <p:blipFill>
          <a:blip r:embed="rId3"/>
          <a:stretch>
            <a:fillRect/>
          </a:stretch>
        </p:blipFill>
        <p:spPr>
          <a:xfrm>
            <a:off x="4811592" y="2865287"/>
            <a:ext cx="2143125" cy="2390775"/>
          </a:xfrm>
          <a:prstGeom prst="rect">
            <a:avLst/>
          </a:prstGeom>
        </p:spPr>
      </p:pic>
      <p:pic>
        <p:nvPicPr>
          <p:cNvPr id="16" name="Picture 15">
            <a:extLst>
              <a:ext uri="{FF2B5EF4-FFF2-40B4-BE49-F238E27FC236}">
                <a16:creationId xmlns:a16="http://schemas.microsoft.com/office/drawing/2014/main" id="{2E33936E-FFEC-45C9-99EA-EA054406DBA5}"/>
              </a:ext>
            </a:extLst>
          </p:cNvPr>
          <p:cNvPicPr>
            <a:picLocks noChangeAspect="1"/>
          </p:cNvPicPr>
          <p:nvPr/>
        </p:nvPicPr>
        <p:blipFill>
          <a:blip r:embed="rId4"/>
          <a:stretch>
            <a:fillRect/>
          </a:stretch>
        </p:blipFill>
        <p:spPr>
          <a:xfrm>
            <a:off x="1383603" y="2720538"/>
            <a:ext cx="1914525" cy="2535524"/>
          </a:xfrm>
          <a:prstGeom prst="rect">
            <a:avLst/>
          </a:prstGeom>
        </p:spPr>
      </p:pic>
    </p:spTree>
    <p:extLst>
      <p:ext uri="{BB962C8B-B14F-4D97-AF65-F5344CB8AC3E}">
        <p14:creationId xmlns:p14="http://schemas.microsoft.com/office/powerpoint/2010/main" val="335737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F07B-B74A-4D30-86C2-06F65233E92A}"/>
              </a:ext>
            </a:extLst>
          </p:cNvPr>
          <p:cNvSpPr>
            <a:spLocks noGrp="1"/>
          </p:cNvSpPr>
          <p:nvPr>
            <p:ph type="title"/>
          </p:nvPr>
        </p:nvSpPr>
        <p:spPr/>
        <p:txBody>
          <a:bodyPr/>
          <a:lstStyle/>
          <a:p>
            <a:r>
              <a:rPr lang="en-GB" dirty="0"/>
              <a:t>Cultural Influence of the </a:t>
            </a:r>
            <a:r>
              <a:rPr lang="en-GB" dirty="0" err="1"/>
              <a:t>gaa</a:t>
            </a:r>
            <a:endParaRPr lang="en-IE" dirty="0"/>
          </a:p>
        </p:txBody>
      </p:sp>
      <p:sp>
        <p:nvSpPr>
          <p:cNvPr id="3" name="Content Placeholder 2">
            <a:extLst>
              <a:ext uri="{FF2B5EF4-FFF2-40B4-BE49-F238E27FC236}">
                <a16:creationId xmlns:a16="http://schemas.microsoft.com/office/drawing/2014/main" id="{371B5DE7-F0C1-4BA9-BBD0-768B033E2A48}"/>
              </a:ext>
            </a:extLst>
          </p:cNvPr>
          <p:cNvSpPr>
            <a:spLocks noGrp="1"/>
          </p:cNvSpPr>
          <p:nvPr>
            <p:ph sz="quarter" idx="13"/>
          </p:nvPr>
        </p:nvSpPr>
        <p:spPr>
          <a:xfrm>
            <a:off x="685800" y="1727200"/>
            <a:ext cx="10394707" cy="3647385"/>
          </a:xfrm>
        </p:spPr>
        <p:txBody>
          <a:bodyPr>
            <a:normAutofit/>
          </a:bodyPr>
          <a:lstStyle/>
          <a:p>
            <a:pPr>
              <a:defRPr/>
            </a:pPr>
            <a:endParaRPr lang="en-GB" dirty="0"/>
          </a:p>
          <a:p>
            <a:pPr>
              <a:defRPr/>
            </a:pPr>
            <a:r>
              <a:rPr lang="en-GB" dirty="0"/>
              <a:t>“A ‘sporting cultural isotope’ ….. is something that young sports people carry with them and dictates from an early age what sports they play (culturally). As for a modern sporting example, Look no further than the Gaelic Athletic Association (GAA) in Ireland and the community based sport that still thrives (and I hope will continue to thrive) in a challenging modern sporting world. Based upon community Parish clubs and played across the country, this isn’t so much part of the Blood or DNA of the players, but part of where they are from and their own social history – it’s truly in their bones” – (Toms, 2015)</a:t>
            </a:r>
          </a:p>
          <a:p>
            <a:endParaRPr lang="en-IE" dirty="0"/>
          </a:p>
        </p:txBody>
      </p:sp>
    </p:spTree>
    <p:extLst>
      <p:ext uri="{BB962C8B-B14F-4D97-AF65-F5344CB8AC3E}">
        <p14:creationId xmlns:p14="http://schemas.microsoft.com/office/powerpoint/2010/main" val="375512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wnload">
            <a:hlinkClick r:id="" action="ppaction://media"/>
            <a:extLst>
              <a:ext uri="{FF2B5EF4-FFF2-40B4-BE49-F238E27FC236}">
                <a16:creationId xmlns:a16="http://schemas.microsoft.com/office/drawing/2014/main" id="{FDD794ED-AA78-4EA8-8215-C3770457F05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193961" y="0"/>
            <a:ext cx="5409126" cy="5561511"/>
          </a:xfrm>
        </p:spPr>
      </p:pic>
    </p:spTree>
    <p:extLst>
      <p:ext uri="{BB962C8B-B14F-4D97-AF65-F5344CB8AC3E}">
        <p14:creationId xmlns:p14="http://schemas.microsoft.com/office/powerpoint/2010/main" val="296065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56CD6-7EBC-429A-BE9C-84284D54BE6F}"/>
              </a:ext>
            </a:extLst>
          </p:cNvPr>
          <p:cNvPicPr>
            <a:picLocks noChangeAspect="1"/>
          </p:cNvPicPr>
          <p:nvPr/>
        </p:nvPicPr>
        <p:blipFill>
          <a:blip r:embed="rId2"/>
          <a:stretch>
            <a:fillRect/>
          </a:stretch>
        </p:blipFill>
        <p:spPr>
          <a:xfrm>
            <a:off x="1" y="1"/>
            <a:ext cx="11706896" cy="5615188"/>
          </a:xfrm>
          <a:prstGeom prst="rect">
            <a:avLst/>
          </a:prstGeom>
        </p:spPr>
      </p:pic>
    </p:spTree>
    <p:extLst>
      <p:ext uri="{BB962C8B-B14F-4D97-AF65-F5344CB8AC3E}">
        <p14:creationId xmlns:p14="http://schemas.microsoft.com/office/powerpoint/2010/main" val="290437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A2455C-98EF-4891-BB94-FD9FE3F1FB32}"/>
              </a:ext>
            </a:extLst>
          </p:cNvPr>
          <p:cNvPicPr>
            <a:picLocks noGrp="1" noChangeAspect="1"/>
          </p:cNvPicPr>
          <p:nvPr>
            <p:ph sz="quarter" idx="13"/>
          </p:nvPr>
        </p:nvPicPr>
        <p:blipFill>
          <a:blip r:embed="rId2"/>
          <a:stretch>
            <a:fillRect/>
          </a:stretch>
        </p:blipFill>
        <p:spPr>
          <a:xfrm>
            <a:off x="2193554" y="154546"/>
            <a:ext cx="7379442" cy="5220729"/>
          </a:xfrm>
          <a:prstGeom prst="rect">
            <a:avLst/>
          </a:prstGeom>
        </p:spPr>
      </p:pic>
    </p:spTree>
    <p:extLst>
      <p:ext uri="{BB962C8B-B14F-4D97-AF65-F5344CB8AC3E}">
        <p14:creationId xmlns:p14="http://schemas.microsoft.com/office/powerpoint/2010/main" val="2374072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0827-34A8-4E97-9118-7D8B09FAD19C}"/>
              </a:ext>
            </a:extLst>
          </p:cNvPr>
          <p:cNvSpPr>
            <a:spLocks noGrp="1"/>
          </p:cNvSpPr>
          <p:nvPr>
            <p:ph type="title"/>
          </p:nvPr>
        </p:nvSpPr>
        <p:spPr/>
        <p:txBody>
          <a:bodyPr>
            <a:normAutofit fontScale="90000"/>
          </a:bodyPr>
          <a:lstStyle/>
          <a:p>
            <a:r>
              <a:rPr lang="en-GB" dirty="0"/>
              <a:t>Does what we do have anything to do with this?</a:t>
            </a:r>
            <a:endParaRPr lang="en-IE" dirty="0"/>
          </a:p>
        </p:txBody>
      </p:sp>
      <p:sp>
        <p:nvSpPr>
          <p:cNvPr id="3" name="Content Placeholder 2">
            <a:extLst>
              <a:ext uri="{FF2B5EF4-FFF2-40B4-BE49-F238E27FC236}">
                <a16:creationId xmlns:a16="http://schemas.microsoft.com/office/drawing/2014/main" id="{D23A24C8-F3A5-4D6C-8D42-AF4FB25B11A4}"/>
              </a:ext>
            </a:extLst>
          </p:cNvPr>
          <p:cNvSpPr>
            <a:spLocks noGrp="1"/>
          </p:cNvSpPr>
          <p:nvPr>
            <p:ph sz="quarter" idx="13"/>
          </p:nvPr>
        </p:nvSpPr>
        <p:spPr/>
        <p:txBody>
          <a:bodyPr/>
          <a:lstStyle/>
          <a:p>
            <a:r>
              <a:rPr lang="en-GB" dirty="0"/>
              <a:t>Intrapersonal Constraints (competence, relatedness)</a:t>
            </a:r>
          </a:p>
          <a:p>
            <a:r>
              <a:rPr lang="en-GB" dirty="0"/>
              <a:t>Interpersonal Constraints (Autonomy, pressure)</a:t>
            </a:r>
          </a:p>
          <a:p>
            <a:r>
              <a:rPr lang="en-GB" dirty="0"/>
              <a:t>Physical Constraints (Time)</a:t>
            </a:r>
          </a:p>
          <a:p>
            <a:r>
              <a:rPr lang="en-GB" dirty="0"/>
              <a:t>Coaching Climates</a:t>
            </a:r>
            <a:endParaRPr lang="en-IE" dirty="0"/>
          </a:p>
        </p:txBody>
      </p:sp>
      <p:pic>
        <p:nvPicPr>
          <p:cNvPr id="4" name="Picture 3">
            <a:extLst>
              <a:ext uri="{FF2B5EF4-FFF2-40B4-BE49-F238E27FC236}">
                <a16:creationId xmlns:a16="http://schemas.microsoft.com/office/drawing/2014/main" id="{DC0288F9-D35C-498C-993B-ACF297915EFC}"/>
              </a:ext>
            </a:extLst>
          </p:cNvPr>
          <p:cNvPicPr>
            <a:picLocks noChangeAspect="1"/>
          </p:cNvPicPr>
          <p:nvPr/>
        </p:nvPicPr>
        <p:blipFill>
          <a:blip r:embed="rId2"/>
          <a:stretch>
            <a:fillRect/>
          </a:stretch>
        </p:blipFill>
        <p:spPr>
          <a:xfrm>
            <a:off x="8178750" y="2057053"/>
            <a:ext cx="2901757" cy="2992436"/>
          </a:xfrm>
          <a:prstGeom prst="rect">
            <a:avLst/>
          </a:prstGeom>
        </p:spPr>
      </p:pic>
    </p:spTree>
    <p:extLst>
      <p:ext uri="{BB962C8B-B14F-4D97-AF65-F5344CB8AC3E}">
        <p14:creationId xmlns:p14="http://schemas.microsoft.com/office/powerpoint/2010/main" val="270257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F6DD-ACA8-434B-9BFF-3C445EB03A68}"/>
              </a:ext>
            </a:extLst>
          </p:cNvPr>
          <p:cNvSpPr>
            <a:spLocks noGrp="1"/>
          </p:cNvSpPr>
          <p:nvPr>
            <p:ph type="title"/>
          </p:nvPr>
        </p:nvSpPr>
        <p:spPr/>
        <p:txBody>
          <a:bodyPr/>
          <a:lstStyle/>
          <a:p>
            <a:r>
              <a:rPr lang="en-GB" dirty="0"/>
              <a:t>Are we getting in the way? </a:t>
            </a:r>
            <a:endParaRPr lang="en-IE" dirty="0"/>
          </a:p>
        </p:txBody>
      </p:sp>
      <p:pic>
        <p:nvPicPr>
          <p:cNvPr id="4" name="Content Placeholder 3">
            <a:extLst>
              <a:ext uri="{FF2B5EF4-FFF2-40B4-BE49-F238E27FC236}">
                <a16:creationId xmlns:a16="http://schemas.microsoft.com/office/drawing/2014/main" id="{3D77B99E-70EC-473B-BC67-A9F4DAB993B6}"/>
              </a:ext>
            </a:extLst>
          </p:cNvPr>
          <p:cNvPicPr>
            <a:picLocks noGrp="1" noChangeAspect="1"/>
          </p:cNvPicPr>
          <p:nvPr>
            <p:ph sz="quarter" idx="13"/>
          </p:nvPr>
        </p:nvPicPr>
        <p:blipFill>
          <a:blip r:embed="rId2"/>
          <a:stretch>
            <a:fillRect/>
          </a:stretch>
        </p:blipFill>
        <p:spPr>
          <a:xfrm>
            <a:off x="685801" y="1837765"/>
            <a:ext cx="4021666" cy="3311525"/>
          </a:xfrm>
          <a:prstGeom prst="rect">
            <a:avLst/>
          </a:prstGeom>
        </p:spPr>
      </p:pic>
      <p:pic>
        <p:nvPicPr>
          <p:cNvPr id="7" name="Picture 6">
            <a:extLst>
              <a:ext uri="{FF2B5EF4-FFF2-40B4-BE49-F238E27FC236}">
                <a16:creationId xmlns:a16="http://schemas.microsoft.com/office/drawing/2014/main" id="{819FCE88-3B8D-48AD-8714-A94498EA3E09}"/>
              </a:ext>
            </a:extLst>
          </p:cNvPr>
          <p:cNvPicPr>
            <a:picLocks noChangeAspect="1"/>
          </p:cNvPicPr>
          <p:nvPr/>
        </p:nvPicPr>
        <p:blipFill>
          <a:blip r:embed="rId3"/>
          <a:stretch>
            <a:fillRect/>
          </a:stretch>
        </p:blipFill>
        <p:spPr>
          <a:xfrm>
            <a:off x="5233307" y="1915098"/>
            <a:ext cx="4803322" cy="3234192"/>
          </a:xfrm>
          <a:prstGeom prst="rect">
            <a:avLst/>
          </a:prstGeom>
        </p:spPr>
      </p:pic>
    </p:spTree>
    <p:extLst>
      <p:ext uri="{BB962C8B-B14F-4D97-AF65-F5344CB8AC3E}">
        <p14:creationId xmlns:p14="http://schemas.microsoft.com/office/powerpoint/2010/main" val="109692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6213CE-15F5-41FE-B522-27880D29B04C}"/>
              </a:ext>
            </a:extLst>
          </p:cNvPr>
          <p:cNvPicPr>
            <a:picLocks noGrp="1" noChangeAspect="1"/>
          </p:cNvPicPr>
          <p:nvPr>
            <p:ph sz="quarter" idx="13"/>
          </p:nvPr>
        </p:nvPicPr>
        <p:blipFill>
          <a:blip r:embed="rId2"/>
          <a:stretch>
            <a:fillRect/>
          </a:stretch>
        </p:blipFill>
        <p:spPr>
          <a:xfrm>
            <a:off x="0" y="0"/>
            <a:ext cx="11709399" cy="5604933"/>
          </a:xfrm>
          <a:prstGeom prst="rect">
            <a:avLst/>
          </a:prstGeom>
        </p:spPr>
      </p:pic>
    </p:spTree>
    <p:extLst>
      <p:ext uri="{BB962C8B-B14F-4D97-AF65-F5344CB8AC3E}">
        <p14:creationId xmlns:p14="http://schemas.microsoft.com/office/powerpoint/2010/main" val="161061830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0</TotalTime>
  <Words>405</Words>
  <Application>Microsoft Office PowerPoint</Application>
  <PresentationFormat>Widescreen</PresentationFormat>
  <Paragraphs>44</Paragraphs>
  <Slides>18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Impact</vt:lpstr>
      <vt:lpstr>Main Event</vt:lpstr>
      <vt:lpstr>Getting the balance right</vt:lpstr>
      <vt:lpstr>The Challenge</vt:lpstr>
      <vt:lpstr>Cultural Influence of the gaa</vt:lpstr>
      <vt:lpstr>PowerPoint Presentation</vt:lpstr>
      <vt:lpstr>PowerPoint Presentation</vt:lpstr>
      <vt:lpstr>PowerPoint Presentation</vt:lpstr>
      <vt:lpstr>Does what we do have anything to do with this?</vt:lpstr>
      <vt:lpstr>Are we getting in the way? </vt:lpstr>
      <vt:lpstr>PowerPoint Presentation</vt:lpstr>
      <vt:lpstr>The only team that needs to win trophies is the 1st team. The youth teams don’t need to win, they just need to make their players better</vt:lpstr>
      <vt:lpstr>How do some clubs get this right ? </vt:lpstr>
      <vt:lpstr>1. They Know …………</vt:lpstr>
      <vt:lpstr>2. They connect with ……..</vt:lpstr>
      <vt:lpstr>3. They work hard at ……….. </vt:lpstr>
      <vt:lpstr>4. They understand that ………</vt:lpstr>
      <vt:lpstr>5. They keep the end in mind </vt:lpstr>
      <vt:lpstr>Key 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Cuthbert</dc:creator>
  <cp:lastModifiedBy>Ed Donnelly Munster</cp:lastModifiedBy>
  <cp:revision>30</cp:revision>
  <dcterms:created xsi:type="dcterms:W3CDTF">2025-01-22T11:57:42Z</dcterms:created>
  <dcterms:modified xsi:type="dcterms:W3CDTF">2025-02-20T11:38:04Z</dcterms:modified>
</cp:coreProperties>
</file>